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23cc15dc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23cc15dc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23cc15dc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23cc15dc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23cc15dcb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23cc15dc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23cc15dcb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23cc15dc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23cc15dcb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23cc15dcb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23cc15dcb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23cc15dcb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23cc15dcb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23cc15dcb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23cc15dcb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23cc15dcb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23cc15dcb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23cc15dcb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23cc15dcb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23cc15dcb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23cc15dc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23cc15dc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23cc15dcb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23cc15dcb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23cc15dcb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23cc15dcb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23cc15dcb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23cc15dcb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23cc15dcb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23cc15dcb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23cc15dcb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23cc15dcb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23cc15dcb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23cc15dcb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23cc15dcb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23cc15dc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23cc15dcb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23cc15dcb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23cc15dcb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23cc15dcb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23cc15dcb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23cc15dcb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b23cc15d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b23cc15d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23cc15dcb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b23cc15dcb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23cc15dcb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23cc15dcb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23cc15dcb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23cc15dc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23cc15dcb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23cc15dcb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23cc15dc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23cc15dc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23cc15dc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23cc15dc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b23cc15dcb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b23cc15dcb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23cc15dc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23cc15dc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23cc15dc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23cc15dc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23cc15dc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23cc15dc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336800"/>
            <a:ext cx="8520600" cy="13500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Predicting House Prices in Ames, Iowa</a:t>
            </a:r>
            <a:endParaRPr>
              <a:solidFill>
                <a:srgbClr val="FFFFFF"/>
              </a:solidFill>
            </a:endParaRPr>
          </a:p>
          <a:p>
            <a:pPr indent="0" lvl="0" marL="0" rtl="0" algn="ctr">
              <a:spcBef>
                <a:spcPts val="0"/>
              </a:spcBef>
              <a:spcAft>
                <a:spcPts val="0"/>
              </a:spcAft>
              <a:buNone/>
            </a:pPr>
            <a:r>
              <a:rPr lang="en">
                <a:solidFill>
                  <a:srgbClr val="FFFFFF"/>
                </a:solidFill>
              </a:rPr>
              <a:t>Using Machine Learning Techniques</a:t>
            </a:r>
            <a:endParaRPr>
              <a:solidFill>
                <a:srgbClr val="FFFFFF"/>
              </a:solidFill>
            </a:endParaRPr>
          </a:p>
        </p:txBody>
      </p:sp>
      <p:pic>
        <p:nvPicPr>
          <p:cNvPr id="56" name="Google Shape;56;p13"/>
          <p:cNvPicPr preferRelativeResize="0"/>
          <p:nvPr/>
        </p:nvPicPr>
        <p:blipFill>
          <a:blip r:embed="rId3">
            <a:alphaModFix/>
          </a:blip>
          <a:stretch>
            <a:fillRect/>
          </a:stretch>
        </p:blipFill>
        <p:spPr>
          <a:xfrm>
            <a:off x="311700" y="1835775"/>
            <a:ext cx="8520601" cy="292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Lets explore the pool of eligible bachelors</a:t>
            </a:r>
            <a:endParaRPr/>
          </a:p>
        </p:txBody>
      </p:sp>
      <p:sp>
        <p:nvSpPr>
          <p:cNvPr id="117" name="Google Shape;117;p22"/>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On first look,  It seems that Jessica (‘Sale Price’) has great chemistry with 3 of the eligible bachelors (‘Greater Living Area’,  ‘Total Basement Square Footage’, and ‘Overall Quality’).  However, first impressions can be deceiving.  She may have good or bad chemistry (correlation) with some of the other contestants.  Lets investigate further.</a:t>
            </a:r>
            <a:endParaRPr>
              <a:solidFill>
                <a:srgbClr val="FFFFFF"/>
              </a:solidFill>
            </a:endParaRPr>
          </a:p>
        </p:txBody>
      </p:sp>
      <p:pic>
        <p:nvPicPr>
          <p:cNvPr id="118" name="Google Shape;118;p22"/>
          <p:cNvPicPr preferRelativeResize="0"/>
          <p:nvPr/>
        </p:nvPicPr>
        <p:blipFill>
          <a:blip r:embed="rId3">
            <a:alphaModFix/>
          </a:blip>
          <a:stretch>
            <a:fillRect/>
          </a:stretch>
        </p:blipFill>
        <p:spPr>
          <a:xfrm>
            <a:off x="5984413" y="2671000"/>
            <a:ext cx="3057525" cy="2381250"/>
          </a:xfrm>
          <a:prstGeom prst="rect">
            <a:avLst/>
          </a:prstGeom>
          <a:noFill/>
          <a:ln>
            <a:noFill/>
          </a:ln>
        </p:spPr>
      </p:pic>
      <p:pic>
        <p:nvPicPr>
          <p:cNvPr id="119" name="Google Shape;119;p22"/>
          <p:cNvPicPr preferRelativeResize="0"/>
          <p:nvPr/>
        </p:nvPicPr>
        <p:blipFill>
          <a:blip r:embed="rId4">
            <a:alphaModFix/>
          </a:blip>
          <a:stretch>
            <a:fillRect/>
          </a:stretch>
        </p:blipFill>
        <p:spPr>
          <a:xfrm>
            <a:off x="3031675" y="2671000"/>
            <a:ext cx="2952750" cy="2381250"/>
          </a:xfrm>
          <a:prstGeom prst="rect">
            <a:avLst/>
          </a:prstGeom>
          <a:noFill/>
          <a:ln>
            <a:noFill/>
          </a:ln>
        </p:spPr>
      </p:pic>
      <p:pic>
        <p:nvPicPr>
          <p:cNvPr id="120" name="Google Shape;120;p22"/>
          <p:cNvPicPr preferRelativeResize="0"/>
          <p:nvPr/>
        </p:nvPicPr>
        <p:blipFill>
          <a:blip r:embed="rId5">
            <a:alphaModFix/>
          </a:blip>
          <a:stretch>
            <a:fillRect/>
          </a:stretch>
        </p:blipFill>
        <p:spPr>
          <a:xfrm>
            <a:off x="125800" y="2671000"/>
            <a:ext cx="2905875" cy="238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WAIT….There seems to be a problem</a:t>
            </a:r>
            <a:endParaRPr>
              <a:solidFill>
                <a:srgbClr val="FFFFFF"/>
              </a:solidFill>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Some of the guys (independent variables) seem to be seriously lacking some personality traits (missing values).  Lets see if we can recommend taking those guys to etiquette class (cleaning data) to improve their chances of being suitable for Jessica.</a:t>
            </a:r>
            <a:endParaRPr>
              <a:solidFill>
                <a:srgbClr val="FFFFFF"/>
              </a:solidFill>
            </a:endParaRPr>
          </a:p>
        </p:txBody>
      </p:sp>
      <p:pic>
        <p:nvPicPr>
          <p:cNvPr id="127" name="Google Shape;127;p23"/>
          <p:cNvPicPr preferRelativeResize="0"/>
          <p:nvPr/>
        </p:nvPicPr>
        <p:blipFill>
          <a:blip r:embed="rId3">
            <a:alphaModFix/>
          </a:blip>
          <a:stretch>
            <a:fillRect/>
          </a:stretch>
        </p:blipFill>
        <p:spPr>
          <a:xfrm>
            <a:off x="788275" y="2571750"/>
            <a:ext cx="7567450" cy="2455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Etiquette Techniques</a:t>
            </a:r>
            <a:endParaRPr>
              <a:solidFill>
                <a:srgbClr val="FFFFFF"/>
              </a:solidFill>
            </a:endParaRPr>
          </a:p>
        </p:txBody>
      </p:sp>
      <p:sp>
        <p:nvSpPr>
          <p:cNvPr id="133" name="Google Shape;133;p24"/>
          <p:cNvSpPr txBox="1"/>
          <p:nvPr>
            <p:ph idx="1" type="body"/>
          </p:nvPr>
        </p:nvSpPr>
        <p:spPr>
          <a:xfrm>
            <a:off x="311700" y="1152475"/>
            <a:ext cx="8520600" cy="3725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400">
                <a:solidFill>
                  <a:srgbClr val="FFFFFF"/>
                </a:solidFill>
              </a:rPr>
              <a:t> The pool of suitors seems to be diverse.  Some of them have serious character flaws (a lot of missing values) but most of them seem to have great character (no missing values).</a:t>
            </a:r>
            <a:endParaRPr sz="1400">
              <a:solidFill>
                <a:srgbClr val="FFFFFF"/>
              </a:solidFill>
            </a:endParaRPr>
          </a:p>
          <a:p>
            <a:pPr indent="-342900" lvl="0" marL="457200" rtl="0" algn="l">
              <a:spcBef>
                <a:spcPts val="0"/>
              </a:spcBef>
              <a:spcAft>
                <a:spcPts val="0"/>
              </a:spcAft>
              <a:buClr>
                <a:srgbClr val="000000"/>
              </a:buClr>
              <a:buSzPts val="1800"/>
              <a:buChar char="-"/>
            </a:pPr>
            <a:r>
              <a:t/>
            </a:r>
            <a:endParaRPr>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Only the ones who have major deficiencies will be required to go to etiquette class and correct their flaws.  The proven method to improving character traits seems to be to take their strongest attributes and refine them in order to make them better (impute the missing values with either the mean or the mode or ‘NONE’ if the property does not possess the necessary trait)</a:t>
            </a:r>
            <a:endParaRPr sz="1400">
              <a:solidFill>
                <a:srgbClr val="FFFFFF"/>
              </a:solidFill>
            </a:endParaRPr>
          </a:p>
          <a:p>
            <a:pPr indent="-317500" lvl="0" marL="457200" rtl="0" algn="l">
              <a:spcBef>
                <a:spcPts val="0"/>
              </a:spcBef>
              <a:spcAft>
                <a:spcPts val="0"/>
              </a:spcAft>
              <a:buClr>
                <a:srgbClr val="000000"/>
              </a:buClr>
              <a:buSzPts val="1400"/>
              <a:buChar char="-"/>
            </a:pPr>
            <a:r>
              <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The chart to the right represents the percentage of contestants</a:t>
            </a:r>
            <a:endParaRPr sz="1400">
              <a:solidFill>
                <a:srgbClr val="FFFFFF"/>
              </a:solidFill>
            </a:endParaRPr>
          </a:p>
          <a:p>
            <a:pPr indent="-317500" lvl="0" marL="457200" rtl="0" algn="l">
              <a:spcBef>
                <a:spcPts val="0"/>
              </a:spcBef>
              <a:spcAft>
                <a:spcPts val="0"/>
              </a:spcAft>
              <a:buClr>
                <a:srgbClr val="000000"/>
              </a:buClr>
              <a:buSzPts val="1400"/>
              <a:buChar char="-"/>
            </a:pPr>
            <a:r>
              <a:rPr lang="en" sz="1400">
                <a:solidFill>
                  <a:srgbClr val="FFFFFF"/>
                </a:solidFill>
              </a:rPr>
              <a:t>who have a high percentage of missing values.  They will need</a:t>
            </a:r>
            <a:endParaRPr sz="1400">
              <a:solidFill>
                <a:srgbClr val="FFFFFF"/>
              </a:solidFill>
            </a:endParaRPr>
          </a:p>
          <a:p>
            <a:pPr indent="-317500" lvl="0" marL="457200" rtl="0" algn="l">
              <a:spcBef>
                <a:spcPts val="0"/>
              </a:spcBef>
              <a:spcAft>
                <a:spcPts val="0"/>
              </a:spcAft>
              <a:buClr>
                <a:srgbClr val="000000"/>
              </a:buClr>
              <a:buSzPts val="1400"/>
              <a:buChar char="-"/>
            </a:pPr>
            <a:r>
              <a:rPr lang="en" sz="1400">
                <a:solidFill>
                  <a:srgbClr val="FFFFFF"/>
                </a:solidFill>
              </a:rPr>
              <a:t>the most attention in etiquette school</a:t>
            </a:r>
            <a:endParaRPr sz="1400">
              <a:solidFill>
                <a:srgbClr val="FFFFFF"/>
              </a:solidFill>
            </a:endParaRPr>
          </a:p>
        </p:txBody>
      </p:sp>
      <p:pic>
        <p:nvPicPr>
          <p:cNvPr id="134" name="Google Shape;134;p24"/>
          <p:cNvPicPr preferRelativeResize="0"/>
          <p:nvPr/>
        </p:nvPicPr>
        <p:blipFill>
          <a:blip r:embed="rId3">
            <a:alphaModFix/>
          </a:blip>
          <a:stretch>
            <a:fillRect/>
          </a:stretch>
        </p:blipFill>
        <p:spPr>
          <a:xfrm>
            <a:off x="6012563" y="3244600"/>
            <a:ext cx="2486025" cy="140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Chemistry</a:t>
            </a:r>
            <a:endParaRPr>
              <a:solidFill>
                <a:srgbClr val="FFFFFF"/>
              </a:solidFill>
            </a:endParaRPr>
          </a:p>
        </p:txBody>
      </p:sp>
      <p:sp>
        <p:nvSpPr>
          <p:cNvPr id="140" name="Google Shape;140;p25"/>
          <p:cNvSpPr txBox="1"/>
          <p:nvPr>
            <p:ph idx="1" type="body"/>
          </p:nvPr>
        </p:nvSpPr>
        <p:spPr>
          <a:xfrm>
            <a:off x="311700" y="1152475"/>
            <a:ext cx="5834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 For the numerical group, the competition is tight.  Jessica has chemistry with the entire group ranging from extremely high chemistry to relatively low chemistry.  </a:t>
            </a:r>
            <a:endParaRPr>
              <a:solidFill>
                <a:srgbClr val="FFFFFF"/>
              </a:solidFill>
            </a:endParaRPr>
          </a:p>
          <a:p>
            <a:pPr indent="0" lvl="0" marL="457200" rtl="0" algn="l">
              <a:spcBef>
                <a:spcPts val="1600"/>
              </a:spcBef>
              <a:spcAft>
                <a:spcPts val="0"/>
              </a:spcAft>
              <a:buNone/>
            </a:pPr>
            <a:r>
              <a:t/>
            </a:r>
            <a:endParaRPr>
              <a:solidFill>
                <a:srgbClr val="FFFFFF"/>
              </a:solidFill>
            </a:endParaRPr>
          </a:p>
          <a:p>
            <a:pPr indent="-342900" lvl="0" marL="457200" rtl="0" algn="l">
              <a:spcBef>
                <a:spcPts val="1600"/>
              </a:spcBef>
              <a:spcAft>
                <a:spcPts val="0"/>
              </a:spcAft>
              <a:buClr>
                <a:srgbClr val="FFFFFF"/>
              </a:buClr>
              <a:buSzPts val="1800"/>
              <a:buChar char="-"/>
            </a:pPr>
            <a:r>
              <a:rPr lang="en">
                <a:solidFill>
                  <a:srgbClr val="FFFFFF"/>
                </a:solidFill>
              </a:rPr>
              <a:t>There are also some that she has absolutely no chemistry with, but we’ll address that later</a:t>
            </a:r>
            <a:endParaRPr>
              <a:solidFill>
                <a:srgbClr val="FFFFFF"/>
              </a:solidFill>
            </a:endParaRPr>
          </a:p>
        </p:txBody>
      </p:sp>
      <p:pic>
        <p:nvPicPr>
          <p:cNvPr id="141" name="Google Shape;141;p25"/>
          <p:cNvPicPr preferRelativeResize="0"/>
          <p:nvPr/>
        </p:nvPicPr>
        <p:blipFill>
          <a:blip r:embed="rId3">
            <a:alphaModFix/>
          </a:blip>
          <a:stretch>
            <a:fillRect/>
          </a:stretch>
        </p:blipFill>
        <p:spPr>
          <a:xfrm>
            <a:off x="6146250" y="1152475"/>
            <a:ext cx="2686050"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One Hot encoding and Get Dummies</a:t>
            </a:r>
            <a:endParaRPr>
              <a:solidFill>
                <a:srgbClr val="FFFFFF"/>
              </a:solidFill>
            </a:endParaRPr>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The other two groups have to go to a different school than etiquette school.  They must receive ONE HOT encoding training and Get Dummies training for Jessica to even consider them to be an adequate match.</a:t>
            </a:r>
            <a:endParaRPr>
              <a:solidFill>
                <a:srgbClr val="FFFFFF"/>
              </a:solidFill>
            </a:endParaRPr>
          </a:p>
          <a:p>
            <a:pPr indent="-342900" lvl="0" marL="457200" rtl="0" algn="l">
              <a:spcBef>
                <a:spcPts val="0"/>
              </a:spcBef>
              <a:spcAft>
                <a:spcPts val="0"/>
              </a:spcAft>
              <a:buClr>
                <a:srgbClr val="FFFFFF"/>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After the contestants attend the proper training sessions, then they will be eligible to go on a group date in order to see how their collective chemistry coincides with Jessica and have the ability to influence how she feels about them.</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Dinner Dates</a:t>
            </a:r>
            <a:endParaRPr>
              <a:solidFill>
                <a:srgbClr val="FFFFFF"/>
              </a:solidFill>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Char char="-"/>
            </a:pPr>
            <a:r>
              <a:rPr lang="en" sz="1600">
                <a:solidFill>
                  <a:srgbClr val="FFFFFF"/>
                </a:solidFill>
              </a:rPr>
              <a:t>Dinner dates have been scheduled with Jessica in groups.  The objective is that they all get to know her better and for her to see how she interacts with each of them.</a:t>
            </a:r>
            <a:endParaRPr sz="1600">
              <a:solidFill>
                <a:srgbClr val="FFFFFF"/>
              </a:solidFill>
            </a:endParaRPr>
          </a:p>
        </p:txBody>
      </p:sp>
      <p:pic>
        <p:nvPicPr>
          <p:cNvPr id="154" name="Google Shape;154;p27"/>
          <p:cNvPicPr preferRelativeResize="0"/>
          <p:nvPr/>
        </p:nvPicPr>
        <p:blipFill>
          <a:blip r:embed="rId3">
            <a:alphaModFix/>
          </a:blip>
          <a:stretch>
            <a:fillRect/>
          </a:stretch>
        </p:blipFill>
        <p:spPr>
          <a:xfrm>
            <a:off x="311700" y="1914825"/>
            <a:ext cx="8520600" cy="2654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Dinner Date Results</a:t>
            </a:r>
            <a:endParaRPr>
              <a:solidFill>
                <a:srgbClr val="FFFFFF"/>
              </a:solidFill>
            </a:endParaRPr>
          </a:p>
        </p:txBody>
      </p:sp>
      <p:sp>
        <p:nvSpPr>
          <p:cNvPr id="160" name="Google Shape;160;p28"/>
          <p:cNvSpPr txBox="1"/>
          <p:nvPr>
            <p:ph idx="1" type="body"/>
          </p:nvPr>
        </p:nvSpPr>
        <p:spPr>
          <a:xfrm>
            <a:off x="4572000" y="1152475"/>
            <a:ext cx="4260300" cy="382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 After the conclusion of the dinner dates.  Jessica has measured her compatibility with the entire pool of contestants.  </a:t>
            </a:r>
            <a:endParaRPr>
              <a:solidFill>
                <a:srgbClr val="FFFFFF"/>
              </a:solidFill>
            </a:endParaRPr>
          </a:p>
          <a:p>
            <a:pPr indent="-342900" lvl="0" marL="457200" rtl="0" algn="l">
              <a:spcBef>
                <a:spcPts val="0"/>
              </a:spcBef>
              <a:spcAft>
                <a:spcPts val="0"/>
              </a:spcAft>
              <a:buClr>
                <a:schemeClr val="dk1"/>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 chart to the left indicates how much positive attraction she had to each of the individual contestants (correlation).  On a scale from 0-1.</a:t>
            </a:r>
            <a:endParaRPr>
              <a:solidFill>
                <a:srgbClr val="FFFFFF"/>
              </a:solidFill>
            </a:endParaRPr>
          </a:p>
          <a:p>
            <a:pPr indent="-342900" lvl="0" marL="457200" rtl="0" algn="l">
              <a:spcBef>
                <a:spcPts val="0"/>
              </a:spcBef>
              <a:spcAft>
                <a:spcPts val="0"/>
              </a:spcAft>
              <a:buClr>
                <a:srgbClr val="000000"/>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Her next trip is to the relationship expert for some advice.</a:t>
            </a:r>
            <a:endParaRPr>
              <a:solidFill>
                <a:srgbClr val="FFFFFF"/>
              </a:solidFill>
            </a:endParaRPr>
          </a:p>
        </p:txBody>
      </p:sp>
      <p:pic>
        <p:nvPicPr>
          <p:cNvPr id="161" name="Google Shape;161;p28"/>
          <p:cNvPicPr preferRelativeResize="0"/>
          <p:nvPr/>
        </p:nvPicPr>
        <p:blipFill>
          <a:blip r:embed="rId3">
            <a:alphaModFix/>
          </a:blip>
          <a:stretch>
            <a:fillRect/>
          </a:stretch>
        </p:blipFill>
        <p:spPr>
          <a:xfrm>
            <a:off x="311700" y="1292250"/>
            <a:ext cx="2137550" cy="3613650"/>
          </a:xfrm>
          <a:prstGeom prst="rect">
            <a:avLst/>
          </a:prstGeom>
          <a:noFill/>
          <a:ln>
            <a:noFill/>
          </a:ln>
        </p:spPr>
      </p:pic>
      <p:pic>
        <p:nvPicPr>
          <p:cNvPr id="162" name="Google Shape;162;p28"/>
          <p:cNvPicPr preferRelativeResize="0"/>
          <p:nvPr/>
        </p:nvPicPr>
        <p:blipFill>
          <a:blip r:embed="rId4">
            <a:alphaModFix/>
          </a:blip>
          <a:stretch>
            <a:fillRect/>
          </a:stretch>
        </p:blipFill>
        <p:spPr>
          <a:xfrm>
            <a:off x="2449250" y="1292250"/>
            <a:ext cx="2093050" cy="3613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First……..</a:t>
            </a:r>
            <a:r>
              <a:rPr lang="en">
                <a:solidFill>
                  <a:srgbClr val="FFFFFF"/>
                </a:solidFill>
              </a:rPr>
              <a:t>Feature Engineering</a:t>
            </a:r>
            <a:endParaRPr>
              <a:solidFill>
                <a:srgbClr val="FFFFFF"/>
              </a:solidFill>
            </a:endParaRPr>
          </a:p>
        </p:txBody>
      </p:sp>
      <p:sp>
        <p:nvSpPr>
          <p:cNvPr id="168" name="Google Shape;16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400">
                <a:solidFill>
                  <a:srgbClr val="FFFFFF"/>
                </a:solidFill>
              </a:rPr>
              <a:t>2 new contestants are added.  Their names are essentially ‘Age of Property’ and ‘Years Between Remodelling and Sale.’  Their personalities make the contestant pool more dynamic.</a:t>
            </a:r>
            <a:endParaRPr sz="1400">
              <a:solidFill>
                <a:srgbClr val="FFFFFF"/>
              </a:solidFill>
            </a:endParaRPr>
          </a:p>
          <a:p>
            <a:pPr indent="-317500" lvl="0" marL="457200" rtl="0" algn="l">
              <a:spcBef>
                <a:spcPts val="0"/>
              </a:spcBef>
              <a:spcAft>
                <a:spcPts val="0"/>
              </a:spcAft>
              <a:buClr>
                <a:srgbClr val="FFFFFF"/>
              </a:buClr>
              <a:buSzPts val="1400"/>
              <a:buChar char="-"/>
            </a:pPr>
            <a:r>
              <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Other contestants were removed because they were too similar to one another (multicollinearity) and not unique enough for Jessica to be compatible with them.  There is no sense in confusing her and getting a guy who is similar to another guy.  She might as well only consider the ‘Real McCoy.’</a:t>
            </a:r>
            <a:endParaRPr sz="1400">
              <a:solidFill>
                <a:srgbClr val="FFFFFF"/>
              </a:solidFill>
            </a:endParaRPr>
          </a:p>
          <a:p>
            <a:pPr indent="-317500" lvl="0" marL="457200" rtl="0" algn="l">
              <a:spcBef>
                <a:spcPts val="0"/>
              </a:spcBef>
              <a:spcAft>
                <a:spcPts val="0"/>
              </a:spcAft>
              <a:buClr>
                <a:srgbClr val="FFFFFF"/>
              </a:buClr>
              <a:buSzPts val="1400"/>
              <a:buChar char="-"/>
            </a:pPr>
            <a:r>
              <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Then we removed more contestants, not because of multicollinearity, but because they were redundant features and would cause the Love Advisor’s test to be inaccurate.</a:t>
            </a:r>
            <a:endParaRPr sz="1400">
              <a:solidFill>
                <a:srgbClr val="FFFFFF"/>
              </a:solidFill>
            </a:endParaRPr>
          </a:p>
          <a:p>
            <a:pPr indent="-317500" lvl="0" marL="457200" rtl="0" algn="l">
              <a:spcBef>
                <a:spcPts val="0"/>
              </a:spcBef>
              <a:spcAft>
                <a:spcPts val="0"/>
              </a:spcAft>
              <a:buClr>
                <a:srgbClr val="FFFFFF"/>
              </a:buClr>
              <a:buSzPts val="1400"/>
              <a:buChar char="-"/>
            </a:pPr>
            <a:r>
              <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After the pool of contestants was decreased from 80, there were a total of 47 contestants remaining and competing for Jessica’s love.</a:t>
            </a:r>
            <a:endParaRPr sz="14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2" name="Shape 172"/>
        <p:cNvGrpSpPr/>
        <p:nvPr/>
      </p:nvGrpSpPr>
      <p:grpSpPr>
        <a:xfrm>
          <a:off x="0" y="0"/>
          <a:ext cx="0" cy="0"/>
          <a:chOff x="0" y="0"/>
          <a:chExt cx="0" cy="0"/>
        </a:xfrm>
      </p:grpSpPr>
      <p:sp>
        <p:nvSpPr>
          <p:cNvPr id="173" name="Google Shape;173;p30"/>
          <p:cNvSpPr txBox="1"/>
          <p:nvPr>
            <p:ph type="title"/>
          </p:nvPr>
        </p:nvSpPr>
        <p:spPr>
          <a:xfrm>
            <a:off x="311775" y="263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Relationship Advice</a:t>
            </a:r>
            <a:endParaRPr>
              <a:solidFill>
                <a:srgbClr val="FFFFFF"/>
              </a:solidFill>
            </a:endParaRPr>
          </a:p>
        </p:txBody>
      </p:sp>
      <p:sp>
        <p:nvSpPr>
          <p:cNvPr id="174" name="Google Shape;174;p30"/>
          <p:cNvSpPr txBox="1"/>
          <p:nvPr>
            <p:ph idx="1" type="body"/>
          </p:nvPr>
        </p:nvSpPr>
        <p:spPr>
          <a:xfrm>
            <a:off x="3773775" y="863550"/>
            <a:ext cx="5058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400">
                <a:solidFill>
                  <a:srgbClr val="FFFFFF"/>
                </a:solidFill>
              </a:rPr>
              <a:t>The relationship advisor is an expert in her field.   Her science is not 100% accurate, but her formulas will give Jessica better insight on which man or which 5 men have the ability to make her the happiest.  </a:t>
            </a:r>
            <a:endParaRPr sz="1400">
              <a:solidFill>
                <a:srgbClr val="FFFFFF"/>
              </a:solidFill>
            </a:endParaRPr>
          </a:p>
          <a:p>
            <a:pPr indent="-342900" lvl="0" marL="457200" rtl="0" algn="l">
              <a:spcBef>
                <a:spcPts val="0"/>
              </a:spcBef>
              <a:spcAft>
                <a:spcPts val="0"/>
              </a:spcAft>
              <a:buClr>
                <a:srgbClr val="000000"/>
              </a:buClr>
              <a:buSzPts val="1800"/>
              <a:buChar char="-"/>
            </a:pPr>
            <a:r>
              <a:t/>
            </a:r>
            <a:endParaRPr>
              <a:solidFill>
                <a:srgbClr val="FFFFFF"/>
              </a:solidFill>
            </a:endParaRPr>
          </a:p>
          <a:p>
            <a:pPr indent="-317500" lvl="0" marL="457200" rtl="0" algn="l">
              <a:spcBef>
                <a:spcPts val="0"/>
              </a:spcBef>
              <a:spcAft>
                <a:spcPts val="0"/>
              </a:spcAft>
              <a:buClr>
                <a:schemeClr val="lt1"/>
              </a:buClr>
              <a:buSzPts val="1400"/>
              <a:buChar char="-"/>
            </a:pPr>
            <a:r>
              <a:rPr lang="en" sz="1400">
                <a:solidFill>
                  <a:schemeClr val="lt1"/>
                </a:solidFill>
              </a:rPr>
              <a:t>She runs of series of tests based on what Jessica has told her.  The tests she runs are called:  </a:t>
            </a:r>
            <a:endParaRPr sz="1400">
              <a:solidFill>
                <a:schemeClr val="lt1"/>
              </a:solidFill>
            </a:endParaRPr>
          </a:p>
          <a:p>
            <a:pPr indent="0" lvl="0" marL="457200" rtl="0" algn="l">
              <a:lnSpc>
                <a:spcPct val="100000"/>
              </a:lnSpc>
              <a:spcBef>
                <a:spcPts val="1600"/>
              </a:spcBef>
              <a:spcAft>
                <a:spcPts val="0"/>
              </a:spcAft>
              <a:buNone/>
            </a:pPr>
            <a:r>
              <a:rPr lang="en" sz="1400">
                <a:solidFill>
                  <a:schemeClr val="lt1"/>
                </a:solidFill>
              </a:rPr>
              <a:t>1.   Love - Linear Regression</a:t>
            </a:r>
            <a:endParaRPr sz="1400">
              <a:solidFill>
                <a:schemeClr val="lt1"/>
              </a:solidFill>
            </a:endParaRPr>
          </a:p>
          <a:p>
            <a:pPr indent="0" lvl="0" marL="457200" rtl="0" algn="l">
              <a:lnSpc>
                <a:spcPct val="100000"/>
              </a:lnSpc>
              <a:spcBef>
                <a:spcPts val="1600"/>
              </a:spcBef>
              <a:spcAft>
                <a:spcPts val="0"/>
              </a:spcAft>
              <a:buNone/>
            </a:pPr>
            <a:r>
              <a:rPr lang="en" sz="1400">
                <a:solidFill>
                  <a:schemeClr val="lt1"/>
                </a:solidFill>
              </a:rPr>
              <a:t>2.   Compatibility - Ridge Regression</a:t>
            </a:r>
            <a:endParaRPr sz="1400">
              <a:solidFill>
                <a:schemeClr val="lt1"/>
              </a:solidFill>
            </a:endParaRPr>
          </a:p>
          <a:p>
            <a:pPr indent="0" lvl="0" marL="457200" rtl="0" algn="l">
              <a:lnSpc>
                <a:spcPct val="100000"/>
              </a:lnSpc>
              <a:spcBef>
                <a:spcPts val="1600"/>
              </a:spcBef>
              <a:spcAft>
                <a:spcPts val="0"/>
              </a:spcAft>
              <a:buNone/>
            </a:pPr>
            <a:r>
              <a:rPr lang="en" sz="1400">
                <a:solidFill>
                  <a:schemeClr val="lt1"/>
                </a:solidFill>
              </a:rPr>
              <a:t>3.   Convenience - Bayesian RIdge Regression</a:t>
            </a:r>
            <a:endParaRPr sz="1400">
              <a:solidFill>
                <a:schemeClr val="lt1"/>
              </a:solidFill>
            </a:endParaRPr>
          </a:p>
          <a:p>
            <a:pPr indent="0" lvl="0" marL="457200" rtl="0" algn="l">
              <a:lnSpc>
                <a:spcPct val="100000"/>
              </a:lnSpc>
              <a:spcBef>
                <a:spcPts val="1600"/>
              </a:spcBef>
              <a:spcAft>
                <a:spcPts val="0"/>
              </a:spcAft>
              <a:buNone/>
            </a:pPr>
            <a:r>
              <a:rPr lang="en" sz="1400">
                <a:solidFill>
                  <a:schemeClr val="lt1"/>
                </a:solidFill>
              </a:rPr>
              <a:t>4.   Chemistry - Lasso Regression</a:t>
            </a:r>
            <a:endParaRPr sz="1400">
              <a:solidFill>
                <a:schemeClr val="lt1"/>
              </a:solidFill>
            </a:endParaRPr>
          </a:p>
          <a:p>
            <a:pPr indent="0" lvl="0" marL="457200" rtl="0" algn="l">
              <a:lnSpc>
                <a:spcPct val="100000"/>
              </a:lnSpc>
              <a:spcBef>
                <a:spcPts val="1600"/>
              </a:spcBef>
              <a:spcAft>
                <a:spcPts val="0"/>
              </a:spcAft>
              <a:buNone/>
            </a:pPr>
            <a:r>
              <a:rPr lang="en" sz="1400">
                <a:solidFill>
                  <a:schemeClr val="lt1"/>
                </a:solidFill>
              </a:rPr>
              <a:t>5.   Similar Interests - Elastic Net Regression</a:t>
            </a:r>
            <a:endParaRPr sz="1400">
              <a:solidFill>
                <a:schemeClr val="lt1"/>
              </a:solidFill>
            </a:endParaRPr>
          </a:p>
          <a:p>
            <a:pPr indent="0" lvl="0" marL="457200" rtl="0" algn="l">
              <a:lnSpc>
                <a:spcPct val="100000"/>
              </a:lnSpc>
              <a:spcBef>
                <a:spcPts val="1600"/>
              </a:spcBef>
              <a:spcAft>
                <a:spcPts val="0"/>
              </a:spcAft>
              <a:buNone/>
            </a:pPr>
            <a:r>
              <a:t/>
            </a:r>
            <a:endParaRPr sz="1400">
              <a:solidFill>
                <a:schemeClr val="lt1"/>
              </a:solidFill>
            </a:endParaRPr>
          </a:p>
          <a:p>
            <a:pPr indent="0" lvl="0" marL="457200" rtl="0" algn="l">
              <a:spcBef>
                <a:spcPts val="1600"/>
              </a:spcBef>
              <a:spcAft>
                <a:spcPts val="1600"/>
              </a:spcAft>
              <a:buNone/>
            </a:pPr>
            <a:r>
              <a:t/>
            </a:r>
            <a:endParaRPr sz="1400">
              <a:solidFill>
                <a:schemeClr val="lt1"/>
              </a:solidFill>
            </a:endParaRPr>
          </a:p>
        </p:txBody>
      </p:sp>
      <p:pic>
        <p:nvPicPr>
          <p:cNvPr id="175" name="Google Shape;175;p30"/>
          <p:cNvPicPr preferRelativeResize="0"/>
          <p:nvPr/>
        </p:nvPicPr>
        <p:blipFill>
          <a:blip r:embed="rId3">
            <a:alphaModFix/>
          </a:blip>
          <a:stretch>
            <a:fillRect/>
          </a:stretch>
        </p:blipFill>
        <p:spPr>
          <a:xfrm>
            <a:off x="447450" y="998750"/>
            <a:ext cx="3186549" cy="3837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Splitting the Groups</a:t>
            </a:r>
            <a:endParaRPr>
              <a:solidFill>
                <a:srgbClr val="FFFFFF"/>
              </a:solidFill>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 Train-test split - Now it is the time to separate the groups from one another.  We’ll place all of the males into one group (X) and we’ll place Jessica into a group all by herself (y).</a:t>
            </a:r>
            <a:endParaRPr>
              <a:solidFill>
                <a:srgbClr val="FFFFFF"/>
              </a:solidFill>
            </a:endParaRPr>
          </a:p>
          <a:p>
            <a:pPr indent="-342900" lvl="0" marL="457200" rtl="0" algn="l">
              <a:spcBef>
                <a:spcPts val="0"/>
              </a:spcBef>
              <a:spcAft>
                <a:spcPts val="0"/>
              </a:spcAft>
              <a:buClr>
                <a:srgbClr val="FFFFFF"/>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Splitting the data allows us to create a training set and a test set.  In total, there are 1460 observations.  So approximately, 1166 observations will be in the training set and 292 observations will be in the test set.</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BACKGROUND</a:t>
            </a:r>
            <a:endParaRPr>
              <a:solidFill>
                <a:srgbClr val="FFFFFF"/>
              </a:solidFill>
            </a:endParaRPr>
          </a:p>
        </p:txBody>
      </p:sp>
      <p:sp>
        <p:nvSpPr>
          <p:cNvPr id="62" name="Google Shape;62;p14"/>
          <p:cNvSpPr txBox="1"/>
          <p:nvPr>
            <p:ph idx="1" type="body"/>
          </p:nvPr>
        </p:nvSpPr>
        <p:spPr>
          <a:xfrm>
            <a:off x="311700" y="1152475"/>
            <a:ext cx="4628700" cy="386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A city in central Iowa, located 30 miles north of Des Moines, the state capital.</a:t>
            </a:r>
            <a:endParaRPr>
              <a:solidFill>
                <a:srgbClr val="FFFFFF"/>
              </a:solidFill>
            </a:endParaRPr>
          </a:p>
          <a:p>
            <a:pPr indent="-342900" lvl="0" marL="457200" rtl="0" algn="l">
              <a:spcBef>
                <a:spcPts val="0"/>
              </a:spcBef>
              <a:spcAft>
                <a:spcPts val="0"/>
              </a:spcAft>
              <a:buClr>
                <a:srgbClr val="000000"/>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 In 2019, Ames had a population of 66,258.</a:t>
            </a:r>
            <a:endParaRPr>
              <a:solidFill>
                <a:srgbClr val="FFFFFF"/>
              </a:solidFill>
            </a:endParaRPr>
          </a:p>
          <a:p>
            <a:pPr indent="-342900" lvl="0" marL="457200" rtl="0" algn="l">
              <a:spcBef>
                <a:spcPts val="0"/>
              </a:spcBef>
              <a:spcAft>
                <a:spcPts val="0"/>
              </a:spcAft>
              <a:buClr>
                <a:srgbClr val="000000"/>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Location of Iowa State University which makes up ONE-HALF of the city’s population.</a:t>
            </a:r>
            <a:endParaRPr>
              <a:solidFill>
                <a:srgbClr val="FFFFFF"/>
              </a:solidFill>
            </a:endParaRPr>
          </a:p>
          <a:p>
            <a:pPr indent="-342900" lvl="0" marL="457200" rtl="0" algn="l">
              <a:spcBef>
                <a:spcPts val="0"/>
              </a:spcBef>
              <a:spcAft>
                <a:spcPts val="0"/>
              </a:spcAft>
              <a:buClr>
                <a:schemeClr val="dk1"/>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In 2010, Ranked 9th on CNN’s “</a:t>
            </a:r>
            <a:r>
              <a:rPr lang="en">
                <a:solidFill>
                  <a:srgbClr val="00FF00"/>
                </a:solidFill>
              </a:rPr>
              <a:t>BEST PLACES TO LIVE</a:t>
            </a:r>
            <a:r>
              <a:rPr lang="en">
                <a:solidFill>
                  <a:srgbClr val="FFFFFF"/>
                </a:solidFill>
              </a:rPr>
              <a:t>” list.</a:t>
            </a:r>
            <a:endParaRPr>
              <a:solidFill>
                <a:srgbClr val="FFFFFF"/>
              </a:solidFill>
            </a:endParaRPr>
          </a:p>
        </p:txBody>
      </p:sp>
      <p:pic>
        <p:nvPicPr>
          <p:cNvPr id="63" name="Google Shape;63;p14"/>
          <p:cNvPicPr preferRelativeResize="0"/>
          <p:nvPr/>
        </p:nvPicPr>
        <p:blipFill>
          <a:blip r:embed="rId3">
            <a:alphaModFix/>
          </a:blip>
          <a:stretch>
            <a:fillRect/>
          </a:stretch>
        </p:blipFill>
        <p:spPr>
          <a:xfrm>
            <a:off x="4940400" y="1152475"/>
            <a:ext cx="3891899" cy="3865201"/>
          </a:xfrm>
          <a:prstGeom prst="rect">
            <a:avLst/>
          </a:prstGeom>
          <a:noFill/>
          <a:ln>
            <a:noFill/>
          </a:ln>
        </p:spPr>
      </p:pic>
      <p:sp>
        <p:nvSpPr>
          <p:cNvPr id="64" name="Google Shape;64;p14"/>
          <p:cNvSpPr/>
          <p:nvPr/>
        </p:nvSpPr>
        <p:spPr>
          <a:xfrm>
            <a:off x="6641575" y="2477275"/>
            <a:ext cx="349500" cy="321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Tests Performed</a:t>
            </a:r>
            <a:endParaRPr>
              <a:solidFill>
                <a:srgbClr val="FFFFFF"/>
              </a:solidFill>
            </a:endParaRPr>
          </a:p>
        </p:txBody>
      </p:sp>
      <p:sp>
        <p:nvSpPr>
          <p:cNvPr id="187" name="Google Shape;18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chemeClr val="lt1"/>
                </a:solidFill>
              </a:rPr>
              <a:t>Each test is unique and different.  Each test will identify the contestants who have the highest chance of making Jessica happy (predicting sale price).</a:t>
            </a:r>
            <a:endParaRPr>
              <a:solidFill>
                <a:schemeClr val="lt1"/>
              </a:solidFill>
            </a:endParaRPr>
          </a:p>
          <a:p>
            <a:pPr indent="-342900" lvl="0" marL="457200" rtl="0" algn="l">
              <a:spcBef>
                <a:spcPts val="0"/>
              </a:spcBef>
              <a:spcAft>
                <a:spcPts val="0"/>
              </a:spcAft>
              <a:buClr>
                <a:srgbClr val="000000"/>
              </a:buClr>
              <a:buSzPts val="1800"/>
              <a:buChar char="-"/>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Although the tests are different, they each return a quantifiable score which can then be compared against the other tests to see which men have the best chances of making her happy and also which men have the highest likelihood to make her sad.</a:t>
            </a:r>
            <a:endParaRPr>
              <a:solidFill>
                <a:schemeClr val="lt1"/>
              </a:solidFill>
            </a:endParaRPr>
          </a:p>
          <a:p>
            <a:pPr indent="0" lvl="0" marL="457200" rtl="0" algn="l">
              <a:spcBef>
                <a:spcPts val="1600"/>
              </a:spcBef>
              <a:spcAft>
                <a:spcPts val="0"/>
              </a:spcAft>
              <a:buNone/>
            </a:pPr>
            <a:r>
              <a:t/>
            </a:r>
            <a:endParaRPr>
              <a:solidFill>
                <a:schemeClr val="lt1"/>
              </a:solidFill>
            </a:endParaRPr>
          </a:p>
          <a:p>
            <a:pPr indent="-342900" lvl="0" marL="457200" rtl="0" algn="l">
              <a:spcBef>
                <a:spcPts val="1600"/>
              </a:spcBef>
              <a:spcAft>
                <a:spcPts val="0"/>
              </a:spcAft>
              <a:buClr>
                <a:schemeClr val="lt1"/>
              </a:buClr>
              <a:buSzPts val="1800"/>
              <a:buChar char="-"/>
            </a:pPr>
            <a:r>
              <a:rPr lang="en">
                <a:solidFill>
                  <a:schemeClr val="lt1"/>
                </a:solidFill>
              </a:rPr>
              <a:t>Each test will return a result called an R2 score.  The results will be evaluated and compared utilizing a scale ranging from 0 to 1</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Dummy Regressor Test</a:t>
            </a:r>
            <a:endParaRPr>
              <a:solidFill>
                <a:srgbClr val="FFFFFF"/>
              </a:solidFill>
            </a:endParaRPr>
          </a:p>
        </p:txBody>
      </p:sp>
      <p:sp>
        <p:nvSpPr>
          <p:cNvPr id="193" name="Google Shape;19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 This is a regression test performed to get a baseline for the Love Advisor’s tests.  This result will be compared against the results of the 5 tests to see how the dummy test compared to her tests.</a:t>
            </a:r>
            <a:endParaRPr>
              <a:solidFill>
                <a:srgbClr val="FFFFFF"/>
              </a:solidFill>
            </a:endParaRPr>
          </a:p>
        </p:txBody>
      </p:sp>
      <p:pic>
        <p:nvPicPr>
          <p:cNvPr id="194" name="Google Shape;194;p33"/>
          <p:cNvPicPr preferRelativeResize="0"/>
          <p:nvPr/>
        </p:nvPicPr>
        <p:blipFill>
          <a:blip r:embed="rId3">
            <a:alphaModFix/>
          </a:blip>
          <a:stretch>
            <a:fillRect/>
          </a:stretch>
        </p:blipFill>
        <p:spPr>
          <a:xfrm>
            <a:off x="311700" y="2306200"/>
            <a:ext cx="8520599" cy="2328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Dummy Regression Test Results</a:t>
            </a:r>
            <a:endParaRPr>
              <a:solidFill>
                <a:srgbClr val="FFFFFF"/>
              </a:solidFill>
            </a:endParaRPr>
          </a:p>
        </p:txBody>
      </p:sp>
      <p:sp>
        <p:nvSpPr>
          <p:cNvPr id="200" name="Google Shape;20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For a baseline on a Dummy Regression test.  This test may not have good results because of multicollinearity (many of the guys have similar attributes and are too similar to make a clear distinction between each of them as they all have a similar ability to change Jessica’s mood), but it is a starting point. </a:t>
            </a:r>
            <a:endParaRPr>
              <a:solidFill>
                <a:srgbClr val="FFFFFF"/>
              </a:solidFill>
            </a:endParaRPr>
          </a:p>
          <a:p>
            <a:pPr indent="-342900" lvl="0" marL="457200" rtl="0" algn="l">
              <a:spcBef>
                <a:spcPts val="0"/>
              </a:spcBef>
              <a:spcAft>
                <a:spcPts val="0"/>
              </a:spcAft>
              <a:buClr>
                <a:schemeClr val="dk1"/>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 Dummy Test R2 Score -        -0.052565</a:t>
            </a:r>
            <a:endParaRPr>
              <a:solidFill>
                <a:srgbClr val="FFFFFF"/>
              </a:solidFill>
            </a:endParaRPr>
          </a:p>
          <a:p>
            <a:pPr indent="-342900" lvl="0" marL="457200" rtl="0" algn="l">
              <a:spcBef>
                <a:spcPts val="0"/>
              </a:spcBef>
              <a:spcAft>
                <a:spcPts val="0"/>
              </a:spcAft>
              <a:buClr>
                <a:srgbClr val="000000"/>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 baseline does not look to be that great, so hopefully it gets better from here.</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3F3F3"/>
                </a:solidFill>
              </a:rPr>
              <a:t>Dummy Regressor Test Results</a:t>
            </a:r>
            <a:endParaRPr>
              <a:solidFill>
                <a:srgbClr val="F3F3F3"/>
              </a:solidFill>
            </a:endParaRPr>
          </a:p>
        </p:txBody>
      </p:sp>
      <p:sp>
        <p:nvSpPr>
          <p:cNvPr id="206" name="Google Shape;20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This is an illustration of the Dummy Regressor test.  The red line represents the median and is the predicted value of the house (how Jessica feels about the gentleman).  The black line represents the actual value of the houses sold.  Looks like there is a FLATLINE here.  Hopefully we can breathe some life into Jessica’s love life.</a:t>
            </a:r>
            <a:endParaRPr>
              <a:solidFill>
                <a:srgbClr val="FFFFFF"/>
              </a:solidFill>
            </a:endParaRPr>
          </a:p>
        </p:txBody>
      </p:sp>
      <p:pic>
        <p:nvPicPr>
          <p:cNvPr id="207" name="Google Shape;207;p35"/>
          <p:cNvPicPr preferRelativeResize="0"/>
          <p:nvPr/>
        </p:nvPicPr>
        <p:blipFill>
          <a:blip r:embed="rId3">
            <a:alphaModFix/>
          </a:blip>
          <a:stretch>
            <a:fillRect/>
          </a:stretch>
        </p:blipFill>
        <p:spPr>
          <a:xfrm>
            <a:off x="353075" y="2921175"/>
            <a:ext cx="8437850" cy="1754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Love - Linear Regression Test</a:t>
            </a:r>
            <a:endParaRPr>
              <a:solidFill>
                <a:srgbClr val="FFFFFF"/>
              </a:solidFill>
            </a:endParaRPr>
          </a:p>
        </p:txBody>
      </p:sp>
      <p:sp>
        <p:nvSpPr>
          <p:cNvPr id="213" name="Google Shape;21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This love test seems pretty good.  The Love Advisor has shown that the selected contestants have a pretty good chance at making Jessica fall for them (predicting sale price).  R2 Score - 0.85479</a:t>
            </a:r>
            <a:endParaRPr sz="1050">
              <a:solidFill>
                <a:schemeClr val="dk1"/>
              </a:solidFill>
              <a:highlight>
                <a:srgbClr val="FFFFFF"/>
              </a:highlight>
            </a:endParaRPr>
          </a:p>
          <a:p>
            <a:pPr indent="-342900" lvl="0" marL="457200" rtl="0" algn="l">
              <a:spcBef>
                <a:spcPts val="0"/>
              </a:spcBef>
              <a:spcAft>
                <a:spcPts val="0"/>
              </a:spcAft>
              <a:buClr>
                <a:srgbClr val="FFFFFF"/>
              </a:buClr>
              <a:buSzPts val="1800"/>
              <a:buChar char="-"/>
            </a:pPr>
            <a:r>
              <a:t/>
            </a:r>
            <a:endParaRPr>
              <a:solidFill>
                <a:srgbClr val="FFFFFF"/>
              </a:solidFill>
            </a:endParaRPr>
          </a:p>
        </p:txBody>
      </p:sp>
      <p:pic>
        <p:nvPicPr>
          <p:cNvPr id="214" name="Google Shape;214;p36"/>
          <p:cNvPicPr preferRelativeResize="0"/>
          <p:nvPr/>
        </p:nvPicPr>
        <p:blipFill>
          <a:blip r:embed="rId3">
            <a:alphaModFix/>
          </a:blip>
          <a:stretch>
            <a:fillRect/>
          </a:stretch>
        </p:blipFill>
        <p:spPr>
          <a:xfrm>
            <a:off x="311700" y="2429250"/>
            <a:ext cx="8520600" cy="2642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Compatibility - Ridge Regression</a:t>
            </a:r>
            <a:endParaRPr>
              <a:solidFill>
                <a:srgbClr val="FFFFFF"/>
              </a:solidFill>
            </a:endParaRPr>
          </a:p>
        </p:txBody>
      </p:sp>
      <p:sp>
        <p:nvSpPr>
          <p:cNvPr id="220" name="Google Shape;220;p37"/>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lang="en" sz="1500">
                <a:solidFill>
                  <a:srgbClr val="FFFFFF"/>
                </a:solidFill>
              </a:rPr>
              <a:t>This Compatibility test seems to be slightly better than the Linear Regression test.  .  The Love Advisor has shown that the selected contestants have a pretty good chance at making Jessica fall for them (predicting sale price). </a:t>
            </a:r>
            <a:endParaRPr sz="1500">
              <a:solidFill>
                <a:srgbClr val="FFFFFF"/>
              </a:solidFill>
            </a:endParaRPr>
          </a:p>
          <a:p>
            <a:pPr indent="-323850" lvl="0" marL="457200" rtl="0" algn="l">
              <a:spcBef>
                <a:spcPts val="0"/>
              </a:spcBef>
              <a:spcAft>
                <a:spcPts val="0"/>
              </a:spcAft>
              <a:buClr>
                <a:srgbClr val="000000"/>
              </a:buClr>
              <a:buSzPts val="1500"/>
              <a:buChar char="-"/>
            </a:pPr>
            <a:r>
              <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 R2 Score - 0.0.8638</a:t>
            </a:r>
            <a:endParaRPr sz="1500">
              <a:solidFill>
                <a:srgbClr val="FFFFFF"/>
              </a:solidFill>
            </a:endParaRPr>
          </a:p>
          <a:p>
            <a:pPr indent="-342900" lvl="0" marL="457200" rtl="0" algn="l">
              <a:spcBef>
                <a:spcPts val="0"/>
              </a:spcBef>
              <a:spcAft>
                <a:spcPts val="0"/>
              </a:spcAft>
              <a:buClr>
                <a:srgbClr val="FFFFFF"/>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t/>
            </a:r>
            <a:endParaRPr>
              <a:solidFill>
                <a:srgbClr val="FFFFFF"/>
              </a:solidFill>
            </a:endParaRPr>
          </a:p>
        </p:txBody>
      </p:sp>
      <p:pic>
        <p:nvPicPr>
          <p:cNvPr id="221" name="Google Shape;221;p37"/>
          <p:cNvPicPr preferRelativeResize="0"/>
          <p:nvPr/>
        </p:nvPicPr>
        <p:blipFill>
          <a:blip r:embed="rId3">
            <a:alphaModFix/>
          </a:blip>
          <a:stretch>
            <a:fillRect/>
          </a:stretch>
        </p:blipFill>
        <p:spPr>
          <a:xfrm>
            <a:off x="311700" y="2445950"/>
            <a:ext cx="8520601" cy="2613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Convenience - Bayesian Ridge Regression</a:t>
            </a:r>
            <a:endParaRPr>
              <a:solidFill>
                <a:srgbClr val="FFFFFF"/>
              </a:solidFill>
            </a:endParaRPr>
          </a:p>
        </p:txBody>
      </p:sp>
      <p:sp>
        <p:nvSpPr>
          <p:cNvPr id="227" name="Google Shape;227;p38"/>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323850" lvl="0" marL="457200" rtl="0" algn="l">
              <a:spcBef>
                <a:spcPts val="0"/>
              </a:spcBef>
              <a:spcAft>
                <a:spcPts val="0"/>
              </a:spcAft>
              <a:buClr>
                <a:srgbClr val="FFFFFF"/>
              </a:buClr>
              <a:buSzPts val="1500"/>
              <a:buChar char="-"/>
            </a:pPr>
            <a:r>
              <a:rPr lang="en" sz="1500">
                <a:solidFill>
                  <a:srgbClr val="FFFFFF"/>
                </a:solidFill>
              </a:rPr>
              <a:t>This test seems to be slightly worse than the Ridge Regression test, but better than the Linear Regression test.  It seems like the guys are pretty good at making Jessica fall for them.  </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R2 Score - 0.8558</a:t>
            </a:r>
            <a:endParaRPr sz="1500">
              <a:solidFill>
                <a:srgbClr val="FFFFFF"/>
              </a:solidFill>
            </a:endParaRPr>
          </a:p>
        </p:txBody>
      </p:sp>
      <p:pic>
        <p:nvPicPr>
          <p:cNvPr id="228" name="Google Shape;228;p38"/>
          <p:cNvPicPr preferRelativeResize="0"/>
          <p:nvPr/>
        </p:nvPicPr>
        <p:blipFill>
          <a:blip r:embed="rId3">
            <a:alphaModFix/>
          </a:blip>
          <a:stretch>
            <a:fillRect/>
          </a:stretch>
        </p:blipFill>
        <p:spPr>
          <a:xfrm>
            <a:off x="311700" y="2487900"/>
            <a:ext cx="8520600" cy="2555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Chemistry - Lasso Regression Test</a:t>
            </a:r>
            <a:endParaRPr>
              <a:solidFill>
                <a:srgbClr val="FFFFFF"/>
              </a:solidFill>
            </a:endParaRPr>
          </a:p>
        </p:txBody>
      </p:sp>
      <p:sp>
        <p:nvSpPr>
          <p:cNvPr id="234" name="Google Shape;23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lang="en" sz="1500">
                <a:solidFill>
                  <a:srgbClr val="FFFFFF"/>
                </a:solidFill>
              </a:rPr>
              <a:t>So far, this test seems to have the best score out of all of the tests performed.  The pool of gentleman selected in this test may have the best chance to win Jessica’s heart.</a:t>
            </a:r>
            <a:endParaRPr sz="1500">
              <a:solidFill>
                <a:srgbClr val="FFFFFF"/>
              </a:solidFill>
            </a:endParaRPr>
          </a:p>
          <a:p>
            <a:pPr indent="-323850" lvl="0" marL="457200" rtl="0" algn="l">
              <a:spcBef>
                <a:spcPts val="0"/>
              </a:spcBef>
              <a:spcAft>
                <a:spcPts val="0"/>
              </a:spcAft>
              <a:buClr>
                <a:srgbClr val="000000"/>
              </a:buClr>
              <a:buSzPts val="1500"/>
              <a:buChar char="-"/>
            </a:pPr>
            <a:r>
              <a:t/>
            </a:r>
            <a:endParaRPr sz="1500">
              <a:solidFill>
                <a:srgbClr val="FFFFFF"/>
              </a:solidFill>
            </a:endParaRPr>
          </a:p>
          <a:p>
            <a:pPr indent="-342900" lvl="0" marL="457200" rtl="0" algn="l">
              <a:spcBef>
                <a:spcPts val="0"/>
              </a:spcBef>
              <a:spcAft>
                <a:spcPts val="0"/>
              </a:spcAft>
              <a:buClr>
                <a:srgbClr val="FFFFFF"/>
              </a:buClr>
              <a:buSzPts val="1800"/>
              <a:buChar char="-"/>
            </a:pPr>
            <a:r>
              <a:rPr lang="en" sz="1500">
                <a:solidFill>
                  <a:srgbClr val="FFFFFF"/>
                </a:solidFill>
              </a:rPr>
              <a:t>R2 Score - 0.8657 </a:t>
            </a:r>
            <a:r>
              <a:rPr lang="en">
                <a:solidFill>
                  <a:srgbClr val="FFFFFF"/>
                </a:solidFill>
              </a:rPr>
              <a:t> </a:t>
            </a:r>
            <a:endParaRPr sz="1050">
              <a:solidFill>
                <a:schemeClr val="dk1"/>
              </a:solidFill>
              <a:highlight>
                <a:srgbClr val="FFFFFF"/>
              </a:highlight>
            </a:endParaRPr>
          </a:p>
          <a:p>
            <a:pPr indent="0" lvl="0" marL="0" rtl="0" algn="l">
              <a:spcBef>
                <a:spcPts val="1600"/>
              </a:spcBef>
              <a:spcAft>
                <a:spcPts val="1600"/>
              </a:spcAft>
              <a:buNone/>
            </a:pPr>
            <a:r>
              <a:t/>
            </a:r>
            <a:endParaRPr>
              <a:solidFill>
                <a:srgbClr val="FFFFFF"/>
              </a:solidFill>
            </a:endParaRPr>
          </a:p>
        </p:txBody>
      </p:sp>
      <p:pic>
        <p:nvPicPr>
          <p:cNvPr id="235" name="Google Shape;235;p39"/>
          <p:cNvPicPr preferRelativeResize="0"/>
          <p:nvPr/>
        </p:nvPicPr>
        <p:blipFill>
          <a:blip r:embed="rId3">
            <a:alphaModFix/>
          </a:blip>
          <a:stretch>
            <a:fillRect/>
          </a:stretch>
        </p:blipFill>
        <p:spPr>
          <a:xfrm>
            <a:off x="311700" y="2459925"/>
            <a:ext cx="8520600" cy="2532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Elastic Net Regression</a:t>
            </a:r>
            <a:endParaRPr>
              <a:solidFill>
                <a:srgbClr val="FFFFFF"/>
              </a:solidFill>
            </a:endParaRPr>
          </a:p>
        </p:txBody>
      </p:sp>
      <p:sp>
        <p:nvSpPr>
          <p:cNvPr id="241" name="Google Shape;241;p40"/>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FFFFFF"/>
              </a:solidFill>
              <a:highlight>
                <a:srgbClr val="FFFFFF"/>
              </a:highlight>
            </a:endParaRPr>
          </a:p>
          <a:p>
            <a:pPr indent="-323850" lvl="0" marL="457200" rtl="0" algn="l">
              <a:spcBef>
                <a:spcPts val="0"/>
              </a:spcBef>
              <a:spcAft>
                <a:spcPts val="0"/>
              </a:spcAft>
              <a:buClr>
                <a:srgbClr val="FFFFFF"/>
              </a:buClr>
              <a:buSzPts val="1500"/>
              <a:buChar char="-"/>
            </a:pPr>
            <a:r>
              <a:rPr lang="en" sz="1500">
                <a:solidFill>
                  <a:srgbClr val="FFFFFF"/>
                </a:solidFill>
              </a:rPr>
              <a:t>While the results of the test are not necessarily poor, relatively speaking, they are not as good as they are for the four previous tests.  Now we’ll compare all of the results against each other.</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R2 - Score - 0.849987</a:t>
            </a:r>
            <a:endParaRPr sz="1500">
              <a:solidFill>
                <a:srgbClr val="FFFFFF"/>
              </a:solidFill>
            </a:endParaRPr>
          </a:p>
          <a:p>
            <a:pPr indent="-342900" lvl="0" marL="457200" rtl="0" algn="l">
              <a:spcBef>
                <a:spcPts val="0"/>
              </a:spcBef>
              <a:spcAft>
                <a:spcPts val="0"/>
              </a:spcAft>
              <a:buClr>
                <a:srgbClr val="FFFFFF"/>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While the results of the test are not necessarily poor, relatively speaking, they are not as good as they are for the four previous tests.  Now lets compare all of the results against each other</a:t>
            </a:r>
            <a:endParaRPr>
              <a:solidFill>
                <a:srgbClr val="FFFFFF"/>
              </a:solidFill>
            </a:endParaRPr>
          </a:p>
        </p:txBody>
      </p:sp>
      <p:pic>
        <p:nvPicPr>
          <p:cNvPr id="242" name="Google Shape;242;p40"/>
          <p:cNvPicPr preferRelativeResize="0"/>
          <p:nvPr/>
        </p:nvPicPr>
        <p:blipFill>
          <a:blip r:embed="rId3">
            <a:alphaModFix/>
          </a:blip>
          <a:stretch>
            <a:fillRect/>
          </a:stretch>
        </p:blipFill>
        <p:spPr>
          <a:xfrm>
            <a:off x="311700" y="2501875"/>
            <a:ext cx="8520601" cy="2532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Model Comparison</a:t>
            </a:r>
            <a:endParaRPr>
              <a:solidFill>
                <a:srgbClr val="FFFFFF"/>
              </a:solidFill>
            </a:endParaRPr>
          </a:p>
        </p:txBody>
      </p:sp>
      <p:sp>
        <p:nvSpPr>
          <p:cNvPr id="248" name="Google Shape;24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pic>
        <p:nvPicPr>
          <p:cNvPr id="249" name="Google Shape;249;p41"/>
          <p:cNvPicPr preferRelativeResize="0"/>
          <p:nvPr/>
        </p:nvPicPr>
        <p:blipFill>
          <a:blip r:embed="rId3">
            <a:alphaModFix/>
          </a:blip>
          <a:stretch>
            <a:fillRect/>
          </a:stretch>
        </p:blipFill>
        <p:spPr>
          <a:xfrm>
            <a:off x="2008425" y="2359075"/>
            <a:ext cx="2247900" cy="2209800"/>
          </a:xfrm>
          <a:prstGeom prst="rect">
            <a:avLst/>
          </a:prstGeom>
          <a:noFill/>
          <a:ln>
            <a:noFill/>
          </a:ln>
        </p:spPr>
      </p:pic>
      <p:pic>
        <p:nvPicPr>
          <p:cNvPr id="250" name="Google Shape;250;p41"/>
          <p:cNvPicPr preferRelativeResize="0"/>
          <p:nvPr/>
        </p:nvPicPr>
        <p:blipFill>
          <a:blip r:embed="rId4">
            <a:alphaModFix/>
          </a:blip>
          <a:stretch>
            <a:fillRect/>
          </a:stretch>
        </p:blipFill>
        <p:spPr>
          <a:xfrm>
            <a:off x="4256325" y="2054263"/>
            <a:ext cx="857250" cy="2486025"/>
          </a:xfrm>
          <a:prstGeom prst="rect">
            <a:avLst/>
          </a:prstGeom>
          <a:noFill/>
          <a:ln>
            <a:noFill/>
          </a:ln>
        </p:spPr>
      </p:pic>
      <p:pic>
        <p:nvPicPr>
          <p:cNvPr id="251" name="Google Shape;251;p41"/>
          <p:cNvPicPr preferRelativeResize="0"/>
          <p:nvPr/>
        </p:nvPicPr>
        <p:blipFill>
          <a:blip r:embed="rId5">
            <a:alphaModFix/>
          </a:blip>
          <a:stretch>
            <a:fillRect/>
          </a:stretch>
        </p:blipFill>
        <p:spPr>
          <a:xfrm>
            <a:off x="2475138" y="2025688"/>
            <a:ext cx="1781175" cy="2543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Fun Facts About Ames, Iowa</a:t>
            </a:r>
            <a:endParaRPr>
              <a:solidFill>
                <a:srgbClr val="FFFFFF"/>
              </a:solidFill>
            </a:endParaRPr>
          </a:p>
        </p:txBody>
      </p:sp>
      <p:sp>
        <p:nvSpPr>
          <p:cNvPr id="70" name="Google Shape;70;p15"/>
          <p:cNvSpPr txBox="1"/>
          <p:nvPr>
            <p:ph idx="1" type="body"/>
          </p:nvPr>
        </p:nvSpPr>
        <p:spPr>
          <a:xfrm>
            <a:off x="4093750" y="1152475"/>
            <a:ext cx="4738500" cy="370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Founded in 1864 as a station stop on the Cedar Rapids and Missouri Railroad</a:t>
            </a:r>
            <a:endParaRPr>
              <a:solidFill>
                <a:srgbClr val="FFFFFF"/>
              </a:solidFill>
            </a:endParaRPr>
          </a:p>
          <a:p>
            <a:pPr indent="-342900" lvl="0" marL="457200" rtl="0" algn="l">
              <a:spcBef>
                <a:spcPts val="0"/>
              </a:spcBef>
              <a:spcAft>
                <a:spcPts val="0"/>
              </a:spcAft>
              <a:buClr>
                <a:srgbClr val="333333"/>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City is named after U.S. Congressman, Oakes Ames, who helped build the transcontinental railroad.</a:t>
            </a:r>
            <a:endParaRPr>
              <a:solidFill>
                <a:srgbClr val="FFFFFF"/>
              </a:solidFill>
            </a:endParaRPr>
          </a:p>
          <a:p>
            <a:pPr indent="-342900" lvl="0" marL="457200" rtl="0" algn="l">
              <a:spcBef>
                <a:spcPts val="0"/>
              </a:spcBef>
              <a:spcAft>
                <a:spcPts val="0"/>
              </a:spcAft>
              <a:buClr>
                <a:srgbClr val="000000"/>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 blend of corn ethanol gasoline was first sold commercially in Ames as early as 1932.</a:t>
            </a:r>
            <a:endParaRPr>
              <a:solidFill>
                <a:srgbClr val="FFFFFF"/>
              </a:solidFill>
            </a:endParaRPr>
          </a:p>
          <a:p>
            <a:pPr indent="0" lvl="0" marL="0" rtl="0" algn="l">
              <a:spcBef>
                <a:spcPts val="1600"/>
              </a:spcBef>
              <a:spcAft>
                <a:spcPts val="1600"/>
              </a:spcAft>
              <a:buNone/>
            </a:pPr>
            <a:r>
              <a:t/>
            </a:r>
            <a:endParaRPr/>
          </a:p>
        </p:txBody>
      </p:sp>
      <p:pic>
        <p:nvPicPr>
          <p:cNvPr id="71" name="Google Shape;71;p15"/>
          <p:cNvPicPr preferRelativeResize="0"/>
          <p:nvPr/>
        </p:nvPicPr>
        <p:blipFill>
          <a:blip r:embed="rId3">
            <a:alphaModFix/>
          </a:blip>
          <a:stretch>
            <a:fillRect/>
          </a:stretch>
        </p:blipFill>
        <p:spPr>
          <a:xfrm>
            <a:off x="311700" y="1152475"/>
            <a:ext cx="3782051" cy="3709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Top 5 Finalists per Test</a:t>
            </a:r>
            <a:endParaRPr>
              <a:solidFill>
                <a:srgbClr val="FFFFFF"/>
              </a:solidFill>
            </a:endParaRPr>
          </a:p>
        </p:txBody>
      </p:sp>
      <p:sp>
        <p:nvSpPr>
          <p:cNvPr id="257" name="Google Shape;25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lang="en" sz="1500">
                <a:solidFill>
                  <a:srgbClr val="FFFFFF"/>
                </a:solidFill>
              </a:rPr>
              <a:t> According to the results of the tests, these are the results of the top 5 contestants per test performed.  In other words, these five guys will have the most influence on Jessica’s heart.  The top 3 seem to almost be a consensus as they score high in 80% of the tests.  Maybe true love does exist after all.</a:t>
            </a:r>
            <a:endParaRPr sz="1500">
              <a:solidFill>
                <a:srgbClr val="FFFFFF"/>
              </a:solidFill>
            </a:endParaRPr>
          </a:p>
        </p:txBody>
      </p:sp>
      <p:pic>
        <p:nvPicPr>
          <p:cNvPr id="258" name="Google Shape;258;p42"/>
          <p:cNvPicPr preferRelativeResize="0"/>
          <p:nvPr/>
        </p:nvPicPr>
        <p:blipFill>
          <a:blip r:embed="rId3">
            <a:alphaModFix/>
          </a:blip>
          <a:stretch>
            <a:fillRect/>
          </a:stretch>
        </p:blipFill>
        <p:spPr>
          <a:xfrm>
            <a:off x="311700" y="2359075"/>
            <a:ext cx="8520601" cy="2209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2" name="Shape 262"/>
        <p:cNvGrpSpPr/>
        <p:nvPr/>
      </p:nvGrpSpPr>
      <p:grpSpPr>
        <a:xfrm>
          <a:off x="0" y="0"/>
          <a:ext cx="0" cy="0"/>
          <a:chOff x="0" y="0"/>
          <a:chExt cx="0" cy="0"/>
        </a:xfrm>
      </p:grpSpPr>
      <p:sp>
        <p:nvSpPr>
          <p:cNvPr id="263" name="Google Shape;26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Conclusion</a:t>
            </a:r>
            <a:endParaRPr>
              <a:solidFill>
                <a:srgbClr val="FFFFFF"/>
              </a:solidFill>
            </a:endParaRPr>
          </a:p>
        </p:txBody>
      </p:sp>
      <p:sp>
        <p:nvSpPr>
          <p:cNvPr id="264" name="Google Shape;264;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 Based upon the multiple tests run, it seems like the Chemistry (Lasso) Regression test performed the best of all of the tests.  There is a certain error rate that will come with any predictive model, but this model effectively predicts the housing prices based on the input.</a:t>
            </a:r>
            <a:endParaRPr>
              <a:solidFill>
                <a:srgbClr val="FFFFFF"/>
              </a:solidFill>
            </a:endParaRPr>
          </a:p>
          <a:p>
            <a:pPr indent="-342900" lvl="0" marL="457200" rtl="0" algn="l">
              <a:spcBef>
                <a:spcPts val="0"/>
              </a:spcBef>
              <a:spcAft>
                <a:spcPts val="0"/>
              </a:spcAft>
              <a:buClr>
                <a:srgbClr val="000000"/>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 recommendation would be to use any one of these models to predict housing prices, as clearly certain features have a positive effect and negative effect on the market prices.</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As for Jessica……..</a:t>
            </a:r>
            <a:endParaRPr>
              <a:solidFill>
                <a:srgbClr val="FFFFFF"/>
              </a:solidFill>
            </a:endParaRPr>
          </a:p>
        </p:txBody>
      </p:sp>
      <p:sp>
        <p:nvSpPr>
          <p:cNvPr id="270" name="Google Shape;270;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 She took the advice of her Love Advisor and has narrowed the field of suitors down to 5.  She prefers to take her time before she makes a lifelong decision.  Who knows what the future may bring or who will be selected after all, but she believes that sometimes the journey is more rewarding than the destination.  </a:t>
            </a:r>
            <a:endParaRPr>
              <a:solidFill>
                <a:srgbClr val="FFFFFF"/>
              </a:solidFill>
            </a:endParaRPr>
          </a:p>
          <a:p>
            <a:pPr indent="-342900" lvl="0" marL="457200" rtl="0" algn="l">
              <a:spcBef>
                <a:spcPts val="0"/>
              </a:spcBef>
              <a:spcAft>
                <a:spcPts val="0"/>
              </a:spcAft>
              <a:buClr>
                <a:srgbClr val="000000"/>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Stay tuned for the season finale to see if TRUE LOVE really does exist.</a:t>
            </a:r>
            <a:endParaRPr>
              <a:solidFill>
                <a:srgbClr val="FFFFFF"/>
              </a:solidFill>
            </a:endParaRPr>
          </a:p>
        </p:txBody>
      </p:sp>
      <p:pic>
        <p:nvPicPr>
          <p:cNvPr id="271" name="Google Shape;271;p44"/>
          <p:cNvPicPr preferRelativeResize="0"/>
          <p:nvPr/>
        </p:nvPicPr>
        <p:blipFill>
          <a:blip r:embed="rId3">
            <a:alphaModFix/>
          </a:blip>
          <a:stretch>
            <a:fillRect/>
          </a:stretch>
        </p:blipFill>
        <p:spPr>
          <a:xfrm>
            <a:off x="870925" y="3354450"/>
            <a:ext cx="7543175" cy="159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rgbClr val="FFFFFF"/>
              </a:solidFill>
            </a:endParaRPr>
          </a:p>
          <a:p>
            <a:pPr indent="0" lvl="0" marL="0" rtl="0" algn="ctr">
              <a:spcBef>
                <a:spcPts val="1600"/>
              </a:spcBef>
              <a:spcAft>
                <a:spcPts val="0"/>
              </a:spcAft>
              <a:buNone/>
            </a:pPr>
            <a:r>
              <a:t/>
            </a:r>
            <a:endParaRPr sz="3000">
              <a:solidFill>
                <a:srgbClr val="FFFFFF"/>
              </a:solidFill>
            </a:endParaRPr>
          </a:p>
          <a:p>
            <a:pPr indent="457200" lvl="0" marL="2743200" rtl="0" algn="l">
              <a:spcBef>
                <a:spcPts val="1600"/>
              </a:spcBef>
              <a:spcAft>
                <a:spcPts val="1600"/>
              </a:spcAft>
              <a:buNone/>
            </a:pPr>
            <a:r>
              <a:rPr lang="en" sz="3000">
                <a:solidFill>
                  <a:srgbClr val="FFFFFF"/>
                </a:solidFill>
              </a:rPr>
              <a:t>THE END</a:t>
            </a:r>
            <a:endParaRPr sz="3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Notable Residents of Ames, Iowa</a:t>
            </a:r>
            <a:endParaRPr>
              <a:solidFill>
                <a:schemeClr val="lt1"/>
              </a:solidFill>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 Lee Teng-hui, President of the Republic of China</a:t>
            </a:r>
            <a:endParaRPr>
              <a:solidFill>
                <a:srgbClr val="FFFFFF"/>
              </a:solidFill>
            </a:endParaRPr>
          </a:p>
          <a:p>
            <a:pPr indent="-342900" lvl="0" marL="457200" rtl="0" algn="l">
              <a:spcBef>
                <a:spcPts val="0"/>
              </a:spcBef>
              <a:spcAft>
                <a:spcPts val="0"/>
              </a:spcAft>
              <a:buClr>
                <a:srgbClr val="333333"/>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George Washington Carver, inventor</a:t>
            </a:r>
            <a:endParaRPr>
              <a:solidFill>
                <a:srgbClr val="FFFFFF"/>
              </a:solidFill>
            </a:endParaRPr>
          </a:p>
          <a:p>
            <a:pPr indent="-342900" lvl="0" marL="457200" rtl="0" algn="l">
              <a:spcBef>
                <a:spcPts val="0"/>
              </a:spcBef>
              <a:spcAft>
                <a:spcPts val="0"/>
              </a:spcAft>
              <a:buClr>
                <a:srgbClr val="333333"/>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Jane Smiley, Pulitzer-Prize winning novelist</a:t>
            </a:r>
            <a:endParaRPr>
              <a:solidFill>
                <a:srgbClr val="FFFFFF"/>
              </a:solidFill>
            </a:endParaRPr>
          </a:p>
          <a:p>
            <a:pPr indent="-342900" lvl="0" marL="457200" rtl="0" algn="l">
              <a:spcBef>
                <a:spcPts val="0"/>
              </a:spcBef>
              <a:spcAft>
                <a:spcPts val="0"/>
              </a:spcAft>
              <a:buClr>
                <a:srgbClr val="333333"/>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Herman Banning - 1st black flyer to obtain a federal pilot’s license and first black flyer to make a transcontinental flight</a:t>
            </a:r>
            <a:endParaRPr>
              <a:solidFill>
                <a:srgbClr val="FFFFFF"/>
              </a:solidFill>
            </a:endParaRPr>
          </a:p>
          <a:p>
            <a:pPr indent="-342900" lvl="0" marL="457200" rtl="0" algn="l">
              <a:spcBef>
                <a:spcPts val="0"/>
              </a:spcBef>
              <a:spcAft>
                <a:spcPts val="0"/>
              </a:spcAft>
              <a:buClr>
                <a:srgbClr val="000000"/>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Michael Gartner, former president of NBC news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Objective</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To create a predictive model using machine learning techniques in order to forecast the Sale Price of houses based on the characteristics of houses in this market.</a:t>
            </a:r>
            <a:endParaRPr>
              <a:solidFill>
                <a:srgbClr val="FFFFFF"/>
              </a:solidFill>
            </a:endParaRPr>
          </a:p>
          <a:p>
            <a:pPr indent="0" lvl="0" marL="457200" rtl="0" algn="l">
              <a:spcBef>
                <a:spcPts val="1600"/>
              </a:spcBef>
              <a:spcAft>
                <a:spcPts val="0"/>
              </a:spcAft>
              <a:buNone/>
            </a:pPr>
            <a:r>
              <a:t/>
            </a:r>
            <a:endParaRPr>
              <a:solidFill>
                <a:srgbClr val="FFFFFF"/>
              </a:solidFill>
            </a:endParaRPr>
          </a:p>
          <a:p>
            <a:pPr indent="-342900" lvl="0" marL="457200" rtl="0" algn="l">
              <a:spcBef>
                <a:spcPts val="1600"/>
              </a:spcBef>
              <a:spcAft>
                <a:spcPts val="0"/>
              </a:spcAft>
              <a:buClr>
                <a:srgbClr val="FFFFFF"/>
              </a:buClr>
              <a:buSzPts val="1800"/>
              <a:buChar char="-"/>
            </a:pPr>
            <a:r>
              <a:rPr lang="en">
                <a:solidFill>
                  <a:srgbClr val="FFFFFF"/>
                </a:solidFill>
              </a:rPr>
              <a:t>For illustrative purposes, the target variable (‘Sale Price’) will be a female as a contestant on the popular television show called ‘The Bachelorette.’  The characteristics of each house will be similar to each bachelor looking to ingratiate himself to the eligible bachelorette.</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Recommendation</a:t>
            </a:r>
            <a:endParaRPr>
              <a:solidFill>
                <a:srgbClr val="FFFFFF"/>
              </a:solidFill>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Predictive modelling can be an effective tool to predict housing prices due to the various features houses contain or lack.</a:t>
            </a:r>
            <a:endParaRPr>
              <a:solidFill>
                <a:srgbClr val="FFFFFF"/>
              </a:solidFill>
            </a:endParaRPr>
          </a:p>
          <a:p>
            <a:pPr indent="-342900" lvl="0" marL="457200" rtl="0" algn="l">
              <a:spcBef>
                <a:spcPts val="0"/>
              </a:spcBef>
              <a:spcAft>
                <a:spcPts val="0"/>
              </a:spcAft>
              <a:buClr>
                <a:srgbClr val="000000"/>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These techniques can lend valuable insight to potential home buyers, home sellers, and real estate agents.  People can learn what characteristics are important and may increase value, decrease value, or which features have no effect on homes sales in the area.  </a:t>
            </a:r>
            <a:endParaRPr>
              <a:solidFill>
                <a:srgbClr val="FFFFFF"/>
              </a:solidFill>
            </a:endParaRPr>
          </a:p>
        </p:txBody>
      </p:sp>
      <p:pic>
        <p:nvPicPr>
          <p:cNvPr id="90" name="Google Shape;90;p18"/>
          <p:cNvPicPr preferRelativeResize="0"/>
          <p:nvPr/>
        </p:nvPicPr>
        <p:blipFill>
          <a:blip r:embed="rId3">
            <a:alphaModFix/>
          </a:blip>
          <a:stretch>
            <a:fillRect/>
          </a:stretch>
        </p:blipFill>
        <p:spPr>
          <a:xfrm>
            <a:off x="5590025" y="3423475"/>
            <a:ext cx="2755825" cy="1505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Ames Housing Data Set</a:t>
            </a:r>
            <a:endParaRPr>
              <a:solidFill>
                <a:srgbClr val="FFFFFF"/>
              </a:solidFill>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a:solidFill>
                  <a:srgbClr val="FFFFFF"/>
                </a:solidFill>
              </a:rPr>
              <a:t>The Data in this dataset is derived from a study and paper written by Deen De     Cock entitled, </a:t>
            </a:r>
            <a:r>
              <a:rPr lang="en">
                <a:solidFill>
                  <a:srgbClr val="FFFF00"/>
                </a:solidFill>
              </a:rPr>
              <a:t>“Ames, Iowa: Alternative to the Boston Housing Data as an End of Semester Regression Project .”</a:t>
            </a:r>
            <a:endParaRPr>
              <a:solidFill>
                <a:srgbClr val="FFFF00"/>
              </a:solidFill>
            </a:endParaRPr>
          </a:p>
          <a:p>
            <a:pPr indent="0" lvl="0" marL="0" rtl="0" algn="l">
              <a:spcBef>
                <a:spcPts val="1600"/>
              </a:spcBef>
              <a:spcAft>
                <a:spcPts val="0"/>
              </a:spcAft>
              <a:buNone/>
            </a:pPr>
            <a:r>
              <a:t/>
            </a:r>
            <a:endParaRPr>
              <a:solidFill>
                <a:srgbClr val="FFFF00"/>
              </a:solidFill>
            </a:endParaRPr>
          </a:p>
          <a:p>
            <a:pPr indent="-342900" lvl="0" marL="457200" rtl="0" algn="l">
              <a:spcBef>
                <a:spcPts val="1600"/>
              </a:spcBef>
              <a:spcAft>
                <a:spcPts val="0"/>
              </a:spcAft>
              <a:buClr>
                <a:schemeClr val="lt1"/>
              </a:buClr>
              <a:buSzPts val="1800"/>
              <a:buChar char="-"/>
            </a:pPr>
            <a:r>
              <a:rPr lang="en">
                <a:solidFill>
                  <a:schemeClr val="lt1"/>
                </a:solidFill>
              </a:rPr>
              <a:t>The data set presented describes the sale of individual residential property in Ames, Iowa from 2006 to 2010. The data set contains 1460 observations and a large number of explanatory variables (23 nominal, 23 ordinal, 14 discrete, and 20 continuous) involved in assessing home values.</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Meet Jessica</a:t>
            </a:r>
            <a:endParaRPr>
              <a:solidFill>
                <a:srgbClr val="FFFFFF"/>
              </a:solidFill>
            </a:endParaRPr>
          </a:p>
        </p:txBody>
      </p:sp>
      <p:sp>
        <p:nvSpPr>
          <p:cNvPr id="102" name="Google Shape;102;p20"/>
          <p:cNvSpPr txBox="1"/>
          <p:nvPr>
            <p:ph idx="1" type="body"/>
          </p:nvPr>
        </p:nvSpPr>
        <p:spPr>
          <a:xfrm>
            <a:off x="4780100" y="1830975"/>
            <a:ext cx="4052100" cy="2737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solidFill>
                  <a:srgbClr val="FFFFFF"/>
                </a:solidFill>
              </a:rPr>
              <a:t>Meet Jessica.  </a:t>
            </a:r>
            <a:r>
              <a:rPr lang="en" sz="1700">
                <a:solidFill>
                  <a:srgbClr val="FFFFFF"/>
                </a:solidFill>
              </a:rPr>
              <a:t>Jessica’s nickname is </a:t>
            </a:r>
            <a:r>
              <a:rPr lang="en" sz="1700"/>
              <a:t>‘</a:t>
            </a:r>
            <a:r>
              <a:rPr lang="en" sz="1700">
                <a:solidFill>
                  <a:srgbClr val="FFFF00"/>
                </a:solidFill>
              </a:rPr>
              <a:t>SALE PRICE.</a:t>
            </a:r>
            <a:r>
              <a:rPr lang="en" sz="1700"/>
              <a:t>’  </a:t>
            </a:r>
            <a:r>
              <a:rPr lang="en" sz="1700">
                <a:solidFill>
                  <a:srgbClr val="FFFFFF"/>
                </a:solidFill>
              </a:rPr>
              <a:t>She’s charming, friendly, and has a very outgoing personality.  However, as much as she would love to be independent, she has the quality trait of a dependent person.  Her mood and disposition is reflective of the man or men she is surrounded by.  She LOVES independent men.</a:t>
            </a:r>
            <a:endParaRPr sz="1700">
              <a:solidFill>
                <a:srgbClr val="FFFFFF"/>
              </a:solidFill>
            </a:endParaRPr>
          </a:p>
        </p:txBody>
      </p:sp>
      <p:pic>
        <p:nvPicPr>
          <p:cNvPr id="103" name="Google Shape;103;p20"/>
          <p:cNvPicPr preferRelativeResize="0"/>
          <p:nvPr/>
        </p:nvPicPr>
        <p:blipFill>
          <a:blip r:embed="rId3">
            <a:alphaModFix/>
          </a:blip>
          <a:stretch>
            <a:fillRect/>
          </a:stretch>
        </p:blipFill>
        <p:spPr>
          <a:xfrm>
            <a:off x="317125" y="1830975"/>
            <a:ext cx="4254874" cy="2879249"/>
          </a:xfrm>
          <a:prstGeom prst="rect">
            <a:avLst/>
          </a:prstGeom>
          <a:noFill/>
          <a:ln>
            <a:noFill/>
          </a:ln>
        </p:spPr>
      </p:pic>
      <p:pic>
        <p:nvPicPr>
          <p:cNvPr id="104" name="Google Shape;104;p20"/>
          <p:cNvPicPr preferRelativeResize="0"/>
          <p:nvPr/>
        </p:nvPicPr>
        <p:blipFill>
          <a:blip r:embed="rId4">
            <a:alphaModFix/>
          </a:blip>
          <a:stretch>
            <a:fillRect/>
          </a:stretch>
        </p:blipFill>
        <p:spPr>
          <a:xfrm>
            <a:off x="311700" y="445025"/>
            <a:ext cx="8520601" cy="1100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Meet the Contestants</a:t>
            </a:r>
            <a:endParaRPr>
              <a:solidFill>
                <a:srgbClr val="FFFFFF"/>
              </a:solidFill>
            </a:endParaRPr>
          </a:p>
        </p:txBody>
      </p:sp>
      <p:sp>
        <p:nvSpPr>
          <p:cNvPr id="110" name="Google Shape;110;p21"/>
          <p:cNvSpPr txBox="1"/>
          <p:nvPr>
            <p:ph idx="1" type="body"/>
          </p:nvPr>
        </p:nvSpPr>
        <p:spPr>
          <a:xfrm>
            <a:off x="3969450" y="1152475"/>
            <a:ext cx="4863000" cy="358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 In all, there are 80 independent men (features).  They are all vying for Jessica’s attention and ultimately her heart.</a:t>
            </a:r>
            <a:endParaRPr>
              <a:solidFill>
                <a:srgbClr val="FFFFFF"/>
              </a:solidFill>
            </a:endParaRPr>
          </a:p>
          <a:p>
            <a:pPr indent="-342900" lvl="0" marL="457200" rtl="0" algn="l">
              <a:spcBef>
                <a:spcPts val="0"/>
              </a:spcBef>
              <a:spcAft>
                <a:spcPts val="0"/>
              </a:spcAft>
              <a:buClr>
                <a:srgbClr val="333333"/>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Their aim is to see if individually or collectively, they can change her mood or figure out what makes her happy (predict the sale price).</a:t>
            </a:r>
            <a:endParaRPr>
              <a:solidFill>
                <a:srgbClr val="FFFFFF"/>
              </a:solidFill>
            </a:endParaRPr>
          </a:p>
          <a:p>
            <a:pPr indent="-342900" lvl="0" marL="457200" rtl="0" algn="l">
              <a:spcBef>
                <a:spcPts val="0"/>
              </a:spcBef>
              <a:spcAft>
                <a:spcPts val="0"/>
              </a:spcAft>
              <a:buClr>
                <a:srgbClr val="333333"/>
              </a:buClr>
              <a:buSzPts val="1800"/>
              <a:buChar char="-"/>
            </a:pPr>
            <a:r>
              <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Lets see if they have what it takes !!!</a:t>
            </a:r>
            <a:endParaRPr>
              <a:solidFill>
                <a:srgbClr val="FFFFFF"/>
              </a:solidFill>
            </a:endParaRPr>
          </a:p>
        </p:txBody>
      </p:sp>
      <p:pic>
        <p:nvPicPr>
          <p:cNvPr id="111" name="Google Shape;111;p21"/>
          <p:cNvPicPr preferRelativeResize="0"/>
          <p:nvPr/>
        </p:nvPicPr>
        <p:blipFill>
          <a:blip r:embed="rId3">
            <a:alphaModFix/>
          </a:blip>
          <a:stretch>
            <a:fillRect/>
          </a:stretch>
        </p:blipFill>
        <p:spPr>
          <a:xfrm>
            <a:off x="311700" y="1229975"/>
            <a:ext cx="3490024" cy="35066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